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2-1.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1885950" y="3257550"/>
            <a:ext cx="1714500" cy="1714500"/>
          </a:xfrm>
          <a:prstGeom prst="rect">
            <a:avLst/>
          </a:prstGeom>
        </p:spPr>
      </p:pic>
      <p:sp>
        <p:nvSpPr>
          <p:cNvPr id="6" name="Text 2"/>
          <p:cNvSpPr/>
          <p:nvPr/>
        </p:nvSpPr>
        <p:spPr>
          <a:xfrm>
            <a:off x="6139815" y="1617821"/>
            <a:ext cx="7837170" cy="3220879"/>
          </a:xfrm>
          <a:prstGeom prst="rect">
            <a:avLst/>
          </a:prstGeom>
          <a:noFill/>
          <a:ln/>
        </p:spPr>
        <p:txBody>
          <a:bodyPr wrap="square" rtlCol="0" anchor="t"/>
          <a:lstStyle/>
          <a:p>
            <a:pPr indent="0" marL="0">
              <a:lnSpc>
                <a:spcPts val="6340"/>
              </a:lnSpc>
              <a:buNone/>
            </a:pPr>
            <a:r>
              <a:rPr lang="en-US" sz="5072" b="1" dirty="0">
                <a:solidFill>
                  <a:srgbClr val="333F70"/>
                </a:solidFill>
                <a:latin typeface="Unbounded" pitchFamily="34" charset="0"/>
                <a:ea typeface="Unbounded" pitchFamily="34" charset="-122"/>
                <a:cs typeface="Unbounded" pitchFamily="34" charset="-120"/>
              </a:rPr>
              <a:t>Diagnostic Analysis of Heart Disease Using Power BI Desktop</a:t>
            </a:r>
            <a:endParaRPr lang="en-US" sz="5072" dirty="0"/>
          </a:p>
        </p:txBody>
      </p:sp>
      <p:sp>
        <p:nvSpPr>
          <p:cNvPr id="7" name="Text 3"/>
          <p:cNvSpPr/>
          <p:nvPr/>
        </p:nvSpPr>
        <p:spPr>
          <a:xfrm>
            <a:off x="6139815" y="5118735"/>
            <a:ext cx="7837170" cy="1493044"/>
          </a:xfrm>
          <a:prstGeom prst="rect">
            <a:avLst/>
          </a:prstGeom>
          <a:noFill/>
          <a:ln/>
        </p:spPr>
        <p:txBody>
          <a:bodyPr wrap="square" rtlCol="0" anchor="t"/>
          <a:lstStyle/>
          <a:p>
            <a:pPr indent="0" marL="0">
              <a:lnSpc>
                <a:spcPts val="2352"/>
              </a:lnSpc>
              <a:buNone/>
            </a:pPr>
            <a:r>
              <a:rPr lang="en-US" sz="1470" dirty="0">
                <a:solidFill>
                  <a:srgbClr val="333F70"/>
                </a:solidFill>
                <a:latin typeface="Open Sans" pitchFamily="34" charset="0"/>
                <a:ea typeface="Open Sans" pitchFamily="34" charset="-122"/>
                <a:cs typeface="Open Sans" pitchFamily="34" charset="-120"/>
              </a:rPr>
              <a:t>This presentation offers a comprehensive analysis of heart disease diagnostics leveraging the capabilities of Power BI Desktop. We will explore key physiological factors that influence cardiovascular health, including blood pressure, cholesterol levels, and age. These insights aim to empower healthcare professionals with a deeper understanding of heart disease risk factors, enabling more informed and personalized patient care.</a:t>
            </a:r>
            <a:endParaRPr lang="en-US" sz="147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64037" y="1972985"/>
            <a:ext cx="7415927" cy="1543050"/>
          </a:xfrm>
          <a:prstGeom prst="rect">
            <a:avLst/>
          </a:prstGeom>
          <a:noFill/>
          <a:ln/>
        </p:spPr>
        <p:txBody>
          <a:bodyPr wrap="square" rtlCol="0" anchor="t"/>
          <a:lstStyle/>
          <a:p>
            <a:pPr indent="0" marL="0">
              <a:lnSpc>
                <a:spcPts val="6075"/>
              </a:lnSpc>
              <a:buNone/>
            </a:pPr>
            <a:r>
              <a:rPr lang="en-US" sz="4860" b="1" dirty="0">
                <a:solidFill>
                  <a:srgbClr val="333F70"/>
                </a:solidFill>
                <a:latin typeface="Unbounded" pitchFamily="34" charset="0"/>
                <a:ea typeface="Unbounded" pitchFamily="34" charset="-122"/>
                <a:cs typeface="Unbounded" pitchFamily="34" charset="-120"/>
              </a:rPr>
              <a:t>Restecg and Heart Disease</a:t>
            </a:r>
            <a:endParaRPr lang="en-US" sz="4860" dirty="0"/>
          </a:p>
        </p:txBody>
      </p:sp>
      <p:sp>
        <p:nvSpPr>
          <p:cNvPr id="6" name="Text 3"/>
          <p:cNvSpPr/>
          <p:nvPr/>
        </p:nvSpPr>
        <p:spPr>
          <a:xfrm>
            <a:off x="864037" y="3886319"/>
            <a:ext cx="7415927" cy="2370296"/>
          </a:xfrm>
          <a:prstGeom prst="rect">
            <a:avLst/>
          </a:prstGeom>
          <a:noFill/>
          <a:ln/>
        </p:spPr>
        <p:txBody>
          <a:bodyPr wrap="square" rtlCol="0" anchor="t"/>
          <a:lstStyle/>
          <a:p>
            <a:pPr indent="0" marL="0">
              <a:lnSpc>
                <a:spcPts val="3110"/>
              </a:lnSpc>
              <a:buNone/>
            </a:pPr>
            <a:r>
              <a:rPr lang="en-US" sz="1944" dirty="0">
                <a:solidFill>
                  <a:srgbClr val="333F70"/>
                </a:solidFill>
                <a:latin typeface="Open Sans" pitchFamily="34" charset="0"/>
                <a:ea typeface="Open Sans" pitchFamily="34" charset="-122"/>
                <a:cs typeface="Open Sans" pitchFamily="34" charset="-120"/>
              </a:rPr>
              <a:t>This visualization explores the relationship between Restecg (Resting Electrocardiographic Measurement) values and heart disease. The data indicates that individuals with heart disease tend to have a different distribution of Restecg values compared to those without heart disease. This suggests that Restecg can be a valuable tool for detecting heart disease.</a:t>
            </a:r>
            <a:endParaRPr lang="en-US" sz="1944"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64037" y="1568648"/>
            <a:ext cx="6172200" cy="771525"/>
          </a:xfrm>
          <a:prstGeom prst="rect">
            <a:avLst/>
          </a:prstGeom>
          <a:noFill/>
          <a:ln/>
        </p:spPr>
        <p:txBody>
          <a:bodyPr wrap="none" rtlCol="0" anchor="t"/>
          <a:lstStyle/>
          <a:p>
            <a:pPr indent="0" marL="0">
              <a:lnSpc>
                <a:spcPts val="6075"/>
              </a:lnSpc>
              <a:buNone/>
            </a:pPr>
            <a:r>
              <a:rPr lang="en-US" sz="4860" b="1" dirty="0">
                <a:solidFill>
                  <a:srgbClr val="333F70"/>
                </a:solidFill>
                <a:latin typeface="Unbounded" pitchFamily="34" charset="0"/>
                <a:ea typeface="Unbounded" pitchFamily="34" charset="-122"/>
                <a:cs typeface="Unbounded" pitchFamily="34" charset="-120"/>
              </a:rPr>
              <a:t>Conclusion</a:t>
            </a:r>
            <a:endParaRPr lang="en-US" sz="4860" dirty="0"/>
          </a:p>
        </p:txBody>
      </p:sp>
      <p:sp>
        <p:nvSpPr>
          <p:cNvPr id="6" name="Text 3"/>
          <p:cNvSpPr/>
          <p:nvPr/>
        </p:nvSpPr>
        <p:spPr>
          <a:xfrm>
            <a:off x="864037" y="2710458"/>
            <a:ext cx="7415927" cy="3950494"/>
          </a:xfrm>
          <a:prstGeom prst="rect">
            <a:avLst/>
          </a:prstGeom>
          <a:noFill/>
          <a:ln/>
        </p:spPr>
        <p:txBody>
          <a:bodyPr wrap="square" rtlCol="0" anchor="t"/>
          <a:lstStyle/>
          <a:p>
            <a:pPr indent="0" marL="0">
              <a:lnSpc>
                <a:spcPts val="3110"/>
              </a:lnSpc>
              <a:buNone/>
            </a:pPr>
            <a:r>
              <a:rPr lang="en-US" sz="1944" dirty="0">
                <a:solidFill>
                  <a:srgbClr val="333F70"/>
                </a:solidFill>
                <a:latin typeface="Open Sans" pitchFamily="34" charset="0"/>
                <a:ea typeface="Open Sans" pitchFamily="34" charset="-122"/>
                <a:cs typeface="Open Sans" pitchFamily="34" charset="-120"/>
              </a:rPr>
              <a:t>This analysis has provided valuable insights into the factors that contribute to heart disease risk. Using Power BI Desktop, we have explored the impact of gender, age, blood pressure, cholesterol levels, maximum heart rate, chest pain, and Restecg on heart health. These findings emphasize the importance of comprehensive diagnostics and personalized care for preventing and managing heart disease. By leveraging data-driven insights, healthcare professionals can make more informed decisions, promoting better patient outcomes and advancing the field of cardiovascular health.</a:t>
            </a:r>
            <a:endParaRPr lang="en-US" sz="1944"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B4EEE0"/>
          </a:solidFill>
          <a:ln/>
        </p:spPr>
      </p:sp>
      <p:sp>
        <p:nvSpPr>
          <p:cNvPr id="4" name="Text 2"/>
          <p:cNvSpPr/>
          <p:nvPr/>
        </p:nvSpPr>
        <p:spPr>
          <a:xfrm>
            <a:off x="864037" y="3729038"/>
            <a:ext cx="7414736" cy="771525"/>
          </a:xfrm>
          <a:prstGeom prst="rect">
            <a:avLst/>
          </a:prstGeom>
          <a:noFill/>
          <a:ln/>
        </p:spPr>
        <p:txBody>
          <a:bodyPr wrap="none" rtlCol="0" anchor="t"/>
          <a:lstStyle/>
          <a:p>
            <a:pPr indent="0" marL="0">
              <a:lnSpc>
                <a:spcPts val="6075"/>
              </a:lnSpc>
              <a:buNone/>
            </a:pPr>
            <a:r>
              <a:rPr lang="en-US" sz="4860" b="1" dirty="0">
                <a:solidFill>
                  <a:srgbClr val="333F70"/>
                </a:solidFill>
                <a:latin typeface="Unbounded" pitchFamily="34" charset="0"/>
                <a:ea typeface="Unbounded" pitchFamily="34" charset="-122"/>
                <a:cs typeface="Unbounded" pitchFamily="34" charset="-120"/>
              </a:rPr>
              <a:t>                    Thank You !</a:t>
            </a:r>
            <a:endParaRPr lang="en-US" sz="4860" dirty="0"/>
          </a:p>
        </p:txBody>
      </p:sp>
      <p:pic>
        <p:nvPicPr>
          <p:cNvPr id="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545473"/>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1215866" y="614005"/>
            <a:ext cx="12198548" cy="7317462"/>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864037" y="1220033"/>
            <a:ext cx="9984224" cy="771525"/>
          </a:xfrm>
          <a:prstGeom prst="rect">
            <a:avLst/>
          </a:prstGeom>
          <a:noFill/>
          <a:ln/>
        </p:spPr>
        <p:txBody>
          <a:bodyPr wrap="none" rtlCol="0" anchor="t"/>
          <a:lstStyle/>
          <a:p>
            <a:pPr indent="0" marL="0">
              <a:lnSpc>
                <a:spcPts val="6075"/>
              </a:lnSpc>
              <a:buNone/>
            </a:pPr>
            <a:r>
              <a:rPr lang="en-US" sz="4860" b="1" dirty="0">
                <a:solidFill>
                  <a:srgbClr val="333F70"/>
                </a:solidFill>
                <a:latin typeface="Unbounded" pitchFamily="34" charset="0"/>
                <a:ea typeface="Unbounded" pitchFamily="34" charset="-122"/>
                <a:cs typeface="Unbounded" pitchFamily="34" charset="-120"/>
              </a:rPr>
              <a:t>Blood Pressure By Gender</a:t>
            </a:r>
            <a:endParaRPr lang="en-US" sz="4860" dirty="0"/>
          </a:p>
        </p:txBody>
      </p:sp>
      <p:sp>
        <p:nvSpPr>
          <p:cNvPr id="5" name="Text 3"/>
          <p:cNvSpPr/>
          <p:nvPr/>
        </p:nvSpPr>
        <p:spPr>
          <a:xfrm>
            <a:off x="864037" y="2608659"/>
            <a:ext cx="3898821" cy="771525"/>
          </a:xfrm>
          <a:prstGeom prst="rect">
            <a:avLst/>
          </a:prstGeom>
          <a:noFill/>
          <a:ln/>
        </p:spPr>
        <p:txBody>
          <a:bodyPr wrap="square" rtlCol="0" anchor="t"/>
          <a:lstStyle/>
          <a:p>
            <a:pPr indent="0" marL="0">
              <a:lnSpc>
                <a:spcPts val="3038"/>
              </a:lnSpc>
              <a:buNone/>
            </a:pPr>
            <a:r>
              <a:rPr lang="en-US" sz="2430" b="1" dirty="0">
                <a:solidFill>
                  <a:srgbClr val="333F70"/>
                </a:solidFill>
                <a:latin typeface="Unbounded" pitchFamily="34" charset="0"/>
                <a:ea typeface="Unbounded" pitchFamily="34" charset="-122"/>
                <a:cs typeface="Unbounded" pitchFamily="34" charset="-120"/>
              </a:rPr>
              <a:t>Blood Pressure Distribution</a:t>
            </a:r>
            <a:endParaRPr lang="en-US" sz="2430" dirty="0"/>
          </a:p>
        </p:txBody>
      </p:sp>
      <p:sp>
        <p:nvSpPr>
          <p:cNvPr id="6" name="Text 4"/>
          <p:cNvSpPr/>
          <p:nvPr/>
        </p:nvSpPr>
        <p:spPr>
          <a:xfrm>
            <a:off x="864037" y="3627001"/>
            <a:ext cx="3898821" cy="3160395"/>
          </a:xfrm>
          <a:prstGeom prst="rect">
            <a:avLst/>
          </a:prstGeom>
          <a:noFill/>
          <a:ln/>
        </p:spPr>
        <p:txBody>
          <a:bodyPr wrap="square" rtlCol="0" anchor="t"/>
          <a:lstStyle/>
          <a:p>
            <a:pPr indent="0" marL="0">
              <a:lnSpc>
                <a:spcPts val="3110"/>
              </a:lnSpc>
              <a:buNone/>
            </a:pPr>
            <a:r>
              <a:rPr lang="en-US" sz="1944" dirty="0">
                <a:solidFill>
                  <a:srgbClr val="333F70"/>
                </a:solidFill>
                <a:latin typeface="Open Sans" pitchFamily="34" charset="0"/>
                <a:ea typeface="Open Sans" pitchFamily="34" charset="-122"/>
                <a:cs typeface="Open Sans" pitchFamily="34" charset="-120"/>
              </a:rPr>
              <a:t>This visualization showcases the distribution of blood pressure among males and females. The average blood pressure for males is slightly higher than for females. However, it's essential to note that individual variations exist within each gender group.</a:t>
            </a:r>
            <a:endParaRPr lang="en-US" sz="1944" dirty="0"/>
          </a:p>
        </p:txBody>
      </p:sp>
      <p:sp>
        <p:nvSpPr>
          <p:cNvPr id="7" name="Text 5"/>
          <p:cNvSpPr/>
          <p:nvPr/>
        </p:nvSpPr>
        <p:spPr>
          <a:xfrm>
            <a:off x="5372695" y="2608659"/>
            <a:ext cx="3898821" cy="771525"/>
          </a:xfrm>
          <a:prstGeom prst="rect">
            <a:avLst/>
          </a:prstGeom>
          <a:noFill/>
          <a:ln/>
        </p:spPr>
        <p:txBody>
          <a:bodyPr wrap="square" rtlCol="0" anchor="t"/>
          <a:lstStyle/>
          <a:p>
            <a:pPr indent="0" marL="0">
              <a:lnSpc>
                <a:spcPts val="3038"/>
              </a:lnSpc>
              <a:buNone/>
            </a:pPr>
            <a:r>
              <a:rPr lang="en-US" sz="2430" b="1" dirty="0">
                <a:solidFill>
                  <a:srgbClr val="333F70"/>
                </a:solidFill>
                <a:latin typeface="Unbounded" pitchFamily="34" charset="0"/>
                <a:ea typeface="Unbounded" pitchFamily="34" charset="-122"/>
                <a:cs typeface="Unbounded" pitchFamily="34" charset="-120"/>
              </a:rPr>
              <a:t>Interpreting the Data</a:t>
            </a:r>
            <a:endParaRPr lang="en-US" sz="2430" dirty="0"/>
          </a:p>
        </p:txBody>
      </p:sp>
      <p:sp>
        <p:nvSpPr>
          <p:cNvPr id="8" name="Text 6"/>
          <p:cNvSpPr/>
          <p:nvPr/>
        </p:nvSpPr>
        <p:spPr>
          <a:xfrm>
            <a:off x="5372695" y="3627001"/>
            <a:ext cx="3898821" cy="2765346"/>
          </a:xfrm>
          <a:prstGeom prst="rect">
            <a:avLst/>
          </a:prstGeom>
          <a:noFill/>
          <a:ln/>
        </p:spPr>
        <p:txBody>
          <a:bodyPr wrap="square" rtlCol="0" anchor="t"/>
          <a:lstStyle/>
          <a:p>
            <a:pPr indent="0" marL="0">
              <a:lnSpc>
                <a:spcPts val="3110"/>
              </a:lnSpc>
              <a:buNone/>
            </a:pPr>
            <a:r>
              <a:rPr lang="en-US" sz="1944" dirty="0">
                <a:solidFill>
                  <a:srgbClr val="333F70"/>
                </a:solidFill>
                <a:latin typeface="Open Sans" pitchFamily="34" charset="0"/>
                <a:ea typeface="Open Sans" pitchFamily="34" charset="-122"/>
                <a:cs typeface="Open Sans" pitchFamily="34" charset="-120"/>
              </a:rPr>
              <a:t>Elevated blood pressure is a significant risk factor for heart disease. Analyzing blood pressure data by gender can help identify potential disparities and guide personalized preventive measures.</a:t>
            </a:r>
            <a:endParaRPr lang="en-US" sz="1944" dirty="0"/>
          </a:p>
        </p:txBody>
      </p:sp>
      <p:sp>
        <p:nvSpPr>
          <p:cNvPr id="9" name="Text 7"/>
          <p:cNvSpPr/>
          <p:nvPr/>
        </p:nvSpPr>
        <p:spPr>
          <a:xfrm>
            <a:off x="9881354" y="2608659"/>
            <a:ext cx="3898821" cy="771525"/>
          </a:xfrm>
          <a:prstGeom prst="rect">
            <a:avLst/>
          </a:prstGeom>
          <a:noFill/>
          <a:ln/>
        </p:spPr>
        <p:txBody>
          <a:bodyPr wrap="square" rtlCol="0" anchor="t"/>
          <a:lstStyle/>
          <a:p>
            <a:pPr indent="0" marL="0">
              <a:lnSpc>
                <a:spcPts val="3038"/>
              </a:lnSpc>
              <a:buNone/>
            </a:pPr>
            <a:r>
              <a:rPr lang="en-US" sz="2430" b="1" dirty="0">
                <a:solidFill>
                  <a:srgbClr val="333F70"/>
                </a:solidFill>
                <a:latin typeface="Unbounded" pitchFamily="34" charset="0"/>
                <a:ea typeface="Unbounded" pitchFamily="34" charset="-122"/>
                <a:cs typeface="Unbounded" pitchFamily="34" charset="-120"/>
              </a:rPr>
              <a:t>Implications for Healthcare</a:t>
            </a:r>
            <a:endParaRPr lang="en-US" sz="2430" dirty="0"/>
          </a:p>
        </p:txBody>
      </p:sp>
      <p:sp>
        <p:nvSpPr>
          <p:cNvPr id="10" name="Text 8"/>
          <p:cNvSpPr/>
          <p:nvPr/>
        </p:nvSpPr>
        <p:spPr>
          <a:xfrm>
            <a:off x="9881354" y="3627001"/>
            <a:ext cx="3898821" cy="3160395"/>
          </a:xfrm>
          <a:prstGeom prst="rect">
            <a:avLst/>
          </a:prstGeom>
          <a:noFill/>
          <a:ln/>
        </p:spPr>
        <p:txBody>
          <a:bodyPr wrap="square" rtlCol="0" anchor="t"/>
          <a:lstStyle/>
          <a:p>
            <a:pPr indent="0" marL="0">
              <a:lnSpc>
                <a:spcPts val="3110"/>
              </a:lnSpc>
              <a:buNone/>
            </a:pPr>
            <a:r>
              <a:rPr lang="en-US" sz="1944" dirty="0">
                <a:solidFill>
                  <a:srgbClr val="333F70"/>
                </a:solidFill>
                <a:latin typeface="Open Sans" pitchFamily="34" charset="0"/>
                <a:ea typeface="Open Sans" pitchFamily="34" charset="-122"/>
                <a:cs typeface="Open Sans" pitchFamily="34" charset="-120"/>
              </a:rPr>
              <a:t>Understanding gender-based differences in blood pressure can help healthcare providers tailor interventions and treatment plans to address specific needs. This data can also be used to advocate for targeted public health initiatives.</a:t>
            </a:r>
            <a:endParaRPr lang="en-US" sz="1944"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32458"/>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862489" y="677585"/>
            <a:ext cx="4055388" cy="2506385"/>
          </a:xfrm>
          <a:prstGeom prst="rect">
            <a:avLst/>
          </a:prstGeom>
        </p:spPr>
      </p:pic>
      <p:sp>
        <p:nvSpPr>
          <p:cNvPr id="5" name="Text 2"/>
          <p:cNvSpPr/>
          <p:nvPr/>
        </p:nvSpPr>
        <p:spPr>
          <a:xfrm>
            <a:off x="862489" y="3491984"/>
            <a:ext cx="4055388" cy="769858"/>
          </a:xfrm>
          <a:prstGeom prst="rect">
            <a:avLst/>
          </a:prstGeom>
          <a:noFill/>
          <a:ln/>
        </p:spPr>
        <p:txBody>
          <a:bodyPr wrap="square" rtlCol="0" anchor="t"/>
          <a:lstStyle/>
          <a:p>
            <a:pPr algn="l" indent="0" marL="0">
              <a:lnSpc>
                <a:spcPts val="3032"/>
              </a:lnSpc>
              <a:buNone/>
            </a:pPr>
            <a:r>
              <a:rPr lang="en-US" sz="2426" b="1" dirty="0">
                <a:solidFill>
                  <a:srgbClr val="333F70"/>
                </a:solidFill>
                <a:latin typeface="Unbounded" pitchFamily="34" charset="0"/>
                <a:ea typeface="Unbounded" pitchFamily="34" charset="-122"/>
                <a:cs typeface="Unbounded" pitchFamily="34" charset="-120"/>
              </a:rPr>
              <a:t>Age-Related Cholesterol Trends</a:t>
            </a:r>
            <a:endParaRPr lang="en-US" sz="2426" dirty="0"/>
          </a:p>
        </p:txBody>
      </p:sp>
      <p:sp>
        <p:nvSpPr>
          <p:cNvPr id="6" name="Text 3"/>
          <p:cNvSpPr/>
          <p:nvPr/>
        </p:nvSpPr>
        <p:spPr>
          <a:xfrm>
            <a:off x="862489" y="4409599"/>
            <a:ext cx="4055388" cy="2366010"/>
          </a:xfrm>
          <a:prstGeom prst="rect">
            <a:avLst/>
          </a:prstGeom>
          <a:noFill/>
          <a:ln/>
        </p:spPr>
        <p:txBody>
          <a:bodyPr wrap="square" rtlCol="0" anchor="t"/>
          <a:lstStyle/>
          <a:p>
            <a:pPr algn="l" indent="0" marL="0">
              <a:lnSpc>
                <a:spcPts val="3105"/>
              </a:lnSpc>
              <a:buNone/>
            </a:pPr>
            <a:r>
              <a:rPr lang="en-US" sz="1940" dirty="0">
                <a:solidFill>
                  <a:srgbClr val="333F70"/>
                </a:solidFill>
                <a:latin typeface="Open Sans" pitchFamily="34" charset="0"/>
                <a:ea typeface="Open Sans" pitchFamily="34" charset="-122"/>
                <a:cs typeface="Open Sans" pitchFamily="34" charset="-120"/>
              </a:rPr>
              <a:t>This visualization illustrates how cholesterol levels change with age. The data reveals a general upward trend in cholesterol levels as individuals age, particularly after the age of 30.</a:t>
            </a:r>
            <a:endParaRPr lang="en-US" sz="1940" dirty="0"/>
          </a:p>
        </p:txBody>
      </p:sp>
      <p:pic>
        <p:nvPicPr>
          <p:cNvPr id="7" name="Image 1" descr="preencoded.png">    </p:cNvPr>
          <p:cNvPicPr>
            <a:picLocks noChangeAspect="1"/>
          </p:cNvPicPr>
          <p:nvPr/>
        </p:nvPicPr>
        <p:blipFill>
          <a:blip r:embed="rId2"/>
          <a:stretch>
            <a:fillRect/>
          </a:stretch>
        </p:blipFill>
        <p:spPr>
          <a:xfrm>
            <a:off x="5287447" y="677585"/>
            <a:ext cx="4055388" cy="2506385"/>
          </a:xfrm>
          <a:prstGeom prst="rect">
            <a:avLst/>
          </a:prstGeom>
        </p:spPr>
      </p:pic>
      <p:sp>
        <p:nvSpPr>
          <p:cNvPr id="8" name="Text 4"/>
          <p:cNvSpPr/>
          <p:nvPr/>
        </p:nvSpPr>
        <p:spPr>
          <a:xfrm>
            <a:off x="5287447" y="3491984"/>
            <a:ext cx="4055388" cy="769858"/>
          </a:xfrm>
          <a:prstGeom prst="rect">
            <a:avLst/>
          </a:prstGeom>
          <a:noFill/>
          <a:ln/>
        </p:spPr>
        <p:txBody>
          <a:bodyPr wrap="square" rtlCol="0" anchor="t"/>
          <a:lstStyle/>
          <a:p>
            <a:pPr algn="l" indent="0" marL="0">
              <a:lnSpc>
                <a:spcPts val="3032"/>
              </a:lnSpc>
              <a:buNone/>
            </a:pPr>
            <a:r>
              <a:rPr lang="en-US" sz="2426" b="1" dirty="0">
                <a:solidFill>
                  <a:srgbClr val="333F70"/>
                </a:solidFill>
                <a:latin typeface="Unbounded" pitchFamily="34" charset="0"/>
                <a:ea typeface="Unbounded" pitchFamily="34" charset="-122"/>
                <a:cs typeface="Unbounded" pitchFamily="34" charset="-120"/>
              </a:rPr>
              <a:t>Understanding the Impact</a:t>
            </a:r>
            <a:endParaRPr lang="en-US" sz="2426" dirty="0"/>
          </a:p>
        </p:txBody>
      </p:sp>
      <p:sp>
        <p:nvSpPr>
          <p:cNvPr id="9" name="Text 5"/>
          <p:cNvSpPr/>
          <p:nvPr/>
        </p:nvSpPr>
        <p:spPr>
          <a:xfrm>
            <a:off x="5287447" y="4409599"/>
            <a:ext cx="4055388" cy="2366010"/>
          </a:xfrm>
          <a:prstGeom prst="rect">
            <a:avLst/>
          </a:prstGeom>
          <a:noFill/>
          <a:ln/>
        </p:spPr>
        <p:txBody>
          <a:bodyPr wrap="square" rtlCol="0" anchor="t"/>
          <a:lstStyle/>
          <a:p>
            <a:pPr algn="l" indent="0" marL="0">
              <a:lnSpc>
                <a:spcPts val="3105"/>
              </a:lnSpc>
              <a:buNone/>
            </a:pPr>
            <a:r>
              <a:rPr lang="en-US" sz="1940" dirty="0">
                <a:solidFill>
                  <a:srgbClr val="333F70"/>
                </a:solidFill>
                <a:latin typeface="Open Sans" pitchFamily="34" charset="0"/>
                <a:ea typeface="Open Sans" pitchFamily="34" charset="-122"/>
                <a:cs typeface="Open Sans" pitchFamily="34" charset="-120"/>
              </a:rPr>
              <a:t>Elevated cholesterol is a key contributor to heart disease. Understanding the link between age and cholesterol levels is crucial for preventive care and early intervention.</a:t>
            </a:r>
            <a:endParaRPr lang="en-US" sz="1940" dirty="0"/>
          </a:p>
        </p:txBody>
      </p:sp>
      <p:pic>
        <p:nvPicPr>
          <p:cNvPr id="10" name="Image 2" descr="preencoded.png">    </p:cNvPr>
          <p:cNvPicPr>
            <a:picLocks noChangeAspect="1"/>
          </p:cNvPicPr>
          <p:nvPr/>
        </p:nvPicPr>
        <p:blipFill>
          <a:blip r:embed="rId3"/>
          <a:stretch>
            <a:fillRect/>
          </a:stretch>
        </p:blipFill>
        <p:spPr>
          <a:xfrm>
            <a:off x="9712404" y="677585"/>
            <a:ext cx="4055388" cy="2506385"/>
          </a:xfrm>
          <a:prstGeom prst="rect">
            <a:avLst/>
          </a:prstGeom>
        </p:spPr>
      </p:pic>
      <p:sp>
        <p:nvSpPr>
          <p:cNvPr id="11" name="Text 6"/>
          <p:cNvSpPr/>
          <p:nvPr/>
        </p:nvSpPr>
        <p:spPr>
          <a:xfrm>
            <a:off x="9712404" y="3491984"/>
            <a:ext cx="4055388" cy="1154787"/>
          </a:xfrm>
          <a:prstGeom prst="rect">
            <a:avLst/>
          </a:prstGeom>
          <a:noFill/>
          <a:ln/>
        </p:spPr>
        <p:txBody>
          <a:bodyPr wrap="square" rtlCol="0" anchor="t"/>
          <a:lstStyle/>
          <a:p>
            <a:pPr algn="l" indent="0" marL="0">
              <a:lnSpc>
                <a:spcPts val="3032"/>
              </a:lnSpc>
              <a:buNone/>
            </a:pPr>
            <a:r>
              <a:rPr lang="en-US" sz="2426" b="1" dirty="0">
                <a:solidFill>
                  <a:srgbClr val="333F70"/>
                </a:solidFill>
                <a:latin typeface="Unbounded" pitchFamily="34" charset="0"/>
                <a:ea typeface="Unbounded" pitchFamily="34" charset="-122"/>
                <a:cs typeface="Unbounded" pitchFamily="34" charset="-120"/>
              </a:rPr>
              <a:t>Implications for Patient Management</a:t>
            </a:r>
            <a:endParaRPr lang="en-US" sz="2426" dirty="0"/>
          </a:p>
        </p:txBody>
      </p:sp>
      <p:sp>
        <p:nvSpPr>
          <p:cNvPr id="12" name="Text 7"/>
          <p:cNvSpPr/>
          <p:nvPr/>
        </p:nvSpPr>
        <p:spPr>
          <a:xfrm>
            <a:off x="9712404" y="4794528"/>
            <a:ext cx="4055388" cy="2760345"/>
          </a:xfrm>
          <a:prstGeom prst="rect">
            <a:avLst/>
          </a:prstGeom>
          <a:noFill/>
          <a:ln/>
        </p:spPr>
        <p:txBody>
          <a:bodyPr wrap="square" rtlCol="0" anchor="t"/>
          <a:lstStyle/>
          <a:p>
            <a:pPr algn="l" indent="0" marL="0">
              <a:lnSpc>
                <a:spcPts val="3105"/>
              </a:lnSpc>
              <a:buNone/>
            </a:pPr>
            <a:r>
              <a:rPr lang="en-US" sz="1940" dirty="0">
                <a:solidFill>
                  <a:srgbClr val="333F70"/>
                </a:solidFill>
                <a:latin typeface="Open Sans" pitchFamily="34" charset="0"/>
                <a:ea typeface="Open Sans" pitchFamily="34" charset="-122"/>
                <a:cs typeface="Open Sans" pitchFamily="34" charset="-120"/>
              </a:rPr>
              <a:t>This data can help healthcare professionals identify individuals at higher risk for elevated cholesterol based on their age. Early screening and lifestyle modifications can play a significant role in mitigating the risk of heart disease.</a:t>
            </a:r>
            <a:endParaRPr lang="en-US" sz="1940" dirty="0"/>
          </a:p>
        </p:txBody>
      </p:sp>
      <p:pic>
        <p:nvPicPr>
          <p:cNvPr id="1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356402"/>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2204323"/>
          </a:xfrm>
          <a:prstGeom prst="rect">
            <a:avLst/>
          </a:prstGeom>
        </p:spPr>
      </p:pic>
      <p:pic>
        <p:nvPicPr>
          <p:cNvPr id="5" name="Image 1" descr="preencoded.png">    </p:cNvPr>
          <p:cNvPicPr>
            <a:picLocks noChangeAspect="1"/>
          </p:cNvPicPr>
          <p:nvPr/>
        </p:nvPicPr>
        <p:blipFill>
          <a:blip r:embed="rId2"/>
          <a:stretch>
            <a:fillRect/>
          </a:stretch>
        </p:blipFill>
        <p:spPr>
          <a:xfrm>
            <a:off x="2498646" y="2689265"/>
            <a:ext cx="4684276" cy="2895005"/>
          </a:xfrm>
          <a:prstGeom prst="rect">
            <a:avLst/>
          </a:prstGeom>
        </p:spPr>
      </p:pic>
      <p:sp>
        <p:nvSpPr>
          <p:cNvPr id="6" name="Text 2"/>
          <p:cNvSpPr/>
          <p:nvPr/>
        </p:nvSpPr>
        <p:spPr>
          <a:xfrm>
            <a:off x="2498646" y="5804654"/>
            <a:ext cx="4684276" cy="550783"/>
          </a:xfrm>
          <a:prstGeom prst="rect">
            <a:avLst/>
          </a:prstGeom>
          <a:noFill/>
          <a:ln/>
        </p:spPr>
        <p:txBody>
          <a:bodyPr wrap="square" rtlCol="0" anchor="t"/>
          <a:lstStyle/>
          <a:p>
            <a:pPr algn="l" indent="0" marL="0">
              <a:lnSpc>
                <a:spcPts val="2170"/>
              </a:lnSpc>
              <a:buNone/>
            </a:pPr>
            <a:r>
              <a:rPr lang="en-US" sz="1736" b="1" dirty="0">
                <a:solidFill>
                  <a:srgbClr val="333F70"/>
                </a:solidFill>
                <a:latin typeface="Unbounded" pitchFamily="34" charset="0"/>
                <a:ea typeface="Unbounded" pitchFamily="34" charset="-122"/>
                <a:cs typeface="Unbounded" pitchFamily="34" charset="-120"/>
              </a:rPr>
              <a:t>Heart Disease Prevalence by Gender</a:t>
            </a:r>
            <a:endParaRPr lang="en-US" sz="1736" dirty="0"/>
          </a:p>
        </p:txBody>
      </p:sp>
      <p:sp>
        <p:nvSpPr>
          <p:cNvPr id="7" name="Text 3"/>
          <p:cNvSpPr/>
          <p:nvPr/>
        </p:nvSpPr>
        <p:spPr>
          <a:xfrm>
            <a:off x="2498646" y="6461165"/>
            <a:ext cx="4684276" cy="1410295"/>
          </a:xfrm>
          <a:prstGeom prst="rect">
            <a:avLst/>
          </a:prstGeom>
          <a:noFill/>
          <a:ln/>
        </p:spPr>
        <p:txBody>
          <a:bodyPr wrap="square" rtlCol="0" anchor="t"/>
          <a:lstStyle/>
          <a:p>
            <a:pPr algn="l" indent="0" marL="0">
              <a:lnSpc>
                <a:spcPts val="2222"/>
              </a:lnSpc>
              <a:buNone/>
            </a:pPr>
            <a:r>
              <a:rPr lang="en-US" sz="1389" dirty="0">
                <a:solidFill>
                  <a:srgbClr val="333F70"/>
                </a:solidFill>
                <a:latin typeface="Open Sans" pitchFamily="34" charset="0"/>
                <a:ea typeface="Open Sans" pitchFamily="34" charset="-122"/>
                <a:cs typeface="Open Sans" pitchFamily="34" charset="-120"/>
              </a:rPr>
              <a:t>This visualization highlights the gender-based differences in heart disease cases. While the overall number of female patients with heart disease is higher, the percentage of affected males is significantly greater, indicating a higher risk for men.</a:t>
            </a:r>
            <a:endParaRPr lang="en-US" sz="1389" dirty="0"/>
          </a:p>
        </p:txBody>
      </p:sp>
      <p:pic>
        <p:nvPicPr>
          <p:cNvPr id="8" name="Image 2" descr="preencoded.png">    </p:cNvPr>
          <p:cNvPicPr>
            <a:picLocks noChangeAspect="1"/>
          </p:cNvPicPr>
          <p:nvPr/>
        </p:nvPicPr>
        <p:blipFill>
          <a:blip r:embed="rId3"/>
          <a:stretch>
            <a:fillRect/>
          </a:stretch>
        </p:blipFill>
        <p:spPr>
          <a:xfrm>
            <a:off x="7447359" y="2689265"/>
            <a:ext cx="4684276" cy="2895005"/>
          </a:xfrm>
          <a:prstGeom prst="rect">
            <a:avLst/>
          </a:prstGeom>
        </p:spPr>
      </p:pic>
      <p:sp>
        <p:nvSpPr>
          <p:cNvPr id="9" name="Text 4"/>
          <p:cNvSpPr/>
          <p:nvPr/>
        </p:nvSpPr>
        <p:spPr>
          <a:xfrm>
            <a:off x="7447359" y="5804654"/>
            <a:ext cx="2579608" cy="275392"/>
          </a:xfrm>
          <a:prstGeom prst="rect">
            <a:avLst/>
          </a:prstGeom>
          <a:noFill/>
          <a:ln/>
        </p:spPr>
        <p:txBody>
          <a:bodyPr wrap="none" rtlCol="0" anchor="t"/>
          <a:lstStyle/>
          <a:p>
            <a:pPr algn="l" indent="0" marL="0">
              <a:lnSpc>
                <a:spcPts val="2170"/>
              </a:lnSpc>
              <a:buNone/>
            </a:pPr>
            <a:r>
              <a:rPr lang="en-US" sz="1736" b="1" dirty="0">
                <a:solidFill>
                  <a:srgbClr val="333F70"/>
                </a:solidFill>
                <a:latin typeface="Unbounded" pitchFamily="34" charset="0"/>
                <a:ea typeface="Unbounded" pitchFamily="34" charset="-122"/>
                <a:cs typeface="Unbounded" pitchFamily="34" charset="-120"/>
              </a:rPr>
              <a:t>Gender Disparities</a:t>
            </a:r>
            <a:endParaRPr lang="en-US" sz="1736" dirty="0"/>
          </a:p>
        </p:txBody>
      </p:sp>
      <p:sp>
        <p:nvSpPr>
          <p:cNvPr id="10" name="Text 5"/>
          <p:cNvSpPr/>
          <p:nvPr/>
        </p:nvSpPr>
        <p:spPr>
          <a:xfrm>
            <a:off x="7447359" y="6185773"/>
            <a:ext cx="4684276" cy="1410295"/>
          </a:xfrm>
          <a:prstGeom prst="rect">
            <a:avLst/>
          </a:prstGeom>
          <a:noFill/>
          <a:ln/>
        </p:spPr>
        <p:txBody>
          <a:bodyPr wrap="square" rtlCol="0" anchor="t"/>
          <a:lstStyle/>
          <a:p>
            <a:pPr algn="l" indent="0" marL="0">
              <a:lnSpc>
                <a:spcPts val="2222"/>
              </a:lnSpc>
              <a:buNone/>
            </a:pPr>
            <a:r>
              <a:rPr lang="en-US" sz="1389" dirty="0">
                <a:solidFill>
                  <a:srgbClr val="333F70"/>
                </a:solidFill>
                <a:latin typeface="Open Sans" pitchFamily="34" charset="0"/>
                <a:ea typeface="Open Sans" pitchFamily="34" charset="-122"/>
                <a:cs typeface="Open Sans" pitchFamily="34" charset="-120"/>
              </a:rPr>
              <a:t>The data shows that while 304 females have heart disease, the number is 206 for males. However, the percentage of males affected is significantly higher, emphasizing the need for targeted prevention and intervention strategies.</a:t>
            </a:r>
            <a:endParaRPr lang="en-US" sz="1389" dirty="0"/>
          </a:p>
        </p:txBody>
      </p:sp>
      <p:pic>
        <p:nvPicPr>
          <p:cNvPr id="11"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1276350" y="3383280"/>
            <a:ext cx="2933700" cy="1463040"/>
          </a:xfrm>
          <a:prstGeom prst="rect">
            <a:avLst/>
          </a:prstGeom>
        </p:spPr>
      </p:pic>
      <p:sp>
        <p:nvSpPr>
          <p:cNvPr id="6" name="Text 2"/>
          <p:cNvSpPr/>
          <p:nvPr/>
        </p:nvSpPr>
        <p:spPr>
          <a:xfrm>
            <a:off x="6091238" y="1121926"/>
            <a:ext cx="7934325" cy="1080135"/>
          </a:xfrm>
          <a:prstGeom prst="rect">
            <a:avLst/>
          </a:prstGeom>
          <a:noFill/>
          <a:ln/>
        </p:spPr>
        <p:txBody>
          <a:bodyPr wrap="square" rtlCol="0" anchor="t"/>
          <a:lstStyle/>
          <a:p>
            <a:pPr indent="0" marL="0">
              <a:lnSpc>
                <a:spcPts val="4253"/>
              </a:lnSpc>
              <a:buNone/>
            </a:pPr>
            <a:r>
              <a:rPr lang="en-US" sz="3402" b="1" dirty="0">
                <a:solidFill>
                  <a:srgbClr val="333F70"/>
                </a:solidFill>
                <a:latin typeface="Unbounded" pitchFamily="34" charset="0"/>
                <a:ea typeface="Unbounded" pitchFamily="34" charset="-122"/>
                <a:cs typeface="Unbounded" pitchFamily="34" charset="-120"/>
              </a:rPr>
              <a:t>Cholesterol, Blood Pressure, and Thalenium by Gender</a:t>
            </a:r>
            <a:endParaRPr lang="en-US" sz="3402" dirty="0"/>
          </a:p>
        </p:txBody>
      </p:sp>
      <p:pic>
        <p:nvPicPr>
          <p:cNvPr id="7" name="Image 2" descr="preencoded.png">    </p:cNvPr>
          <p:cNvPicPr>
            <a:picLocks noChangeAspect="1"/>
          </p:cNvPicPr>
          <p:nvPr/>
        </p:nvPicPr>
        <p:blipFill>
          <a:blip r:embed="rId3"/>
          <a:stretch>
            <a:fillRect/>
          </a:stretch>
        </p:blipFill>
        <p:spPr>
          <a:xfrm>
            <a:off x="6091238" y="2461260"/>
            <a:ext cx="864037" cy="1548765"/>
          </a:xfrm>
          <a:prstGeom prst="rect">
            <a:avLst/>
          </a:prstGeom>
        </p:spPr>
      </p:pic>
      <p:sp>
        <p:nvSpPr>
          <p:cNvPr id="8" name="Text 3"/>
          <p:cNvSpPr/>
          <p:nvPr/>
        </p:nvSpPr>
        <p:spPr>
          <a:xfrm>
            <a:off x="7214473" y="2634020"/>
            <a:ext cx="2479477" cy="269915"/>
          </a:xfrm>
          <a:prstGeom prst="rect">
            <a:avLst/>
          </a:prstGeom>
          <a:noFill/>
          <a:ln/>
        </p:spPr>
        <p:txBody>
          <a:bodyPr wrap="none" rtlCol="0" anchor="t"/>
          <a:lstStyle/>
          <a:p>
            <a:pPr algn="l" indent="0" marL="0">
              <a:lnSpc>
                <a:spcPts val="2126"/>
              </a:lnSpc>
              <a:buNone/>
            </a:pPr>
            <a:r>
              <a:rPr lang="en-US" sz="1701" b="1" dirty="0">
                <a:solidFill>
                  <a:srgbClr val="333F70"/>
                </a:solidFill>
                <a:latin typeface="Unbounded" pitchFamily="34" charset="0"/>
                <a:ea typeface="Unbounded" pitchFamily="34" charset="-122"/>
                <a:cs typeface="Unbounded" pitchFamily="34" charset="-120"/>
              </a:rPr>
              <a:t>Cholesterol Levels</a:t>
            </a:r>
            <a:endParaRPr lang="en-US" sz="1701" dirty="0"/>
          </a:p>
        </p:txBody>
      </p:sp>
      <p:sp>
        <p:nvSpPr>
          <p:cNvPr id="9" name="Text 4"/>
          <p:cNvSpPr/>
          <p:nvPr/>
        </p:nvSpPr>
        <p:spPr>
          <a:xfrm>
            <a:off x="7214473" y="3007519"/>
            <a:ext cx="6811089" cy="829747"/>
          </a:xfrm>
          <a:prstGeom prst="rect">
            <a:avLst/>
          </a:prstGeom>
          <a:noFill/>
          <a:ln/>
        </p:spPr>
        <p:txBody>
          <a:bodyPr wrap="square" rtlCol="0" anchor="t"/>
          <a:lstStyle/>
          <a:p>
            <a:pPr algn="l" indent="0" marL="0">
              <a:lnSpc>
                <a:spcPts val="2177"/>
              </a:lnSpc>
              <a:buNone/>
            </a:pPr>
            <a:r>
              <a:rPr lang="en-US" sz="1361" dirty="0">
                <a:solidFill>
                  <a:srgbClr val="333F70"/>
                </a:solidFill>
                <a:latin typeface="Open Sans" pitchFamily="34" charset="0"/>
                <a:ea typeface="Open Sans" pitchFamily="34" charset="-122"/>
                <a:cs typeface="Open Sans" pitchFamily="34" charset="-120"/>
              </a:rPr>
              <a:t>The average cholesterol levels for males are higher than for females. This observation aligns with the established link between cholesterol and heart disease risk.</a:t>
            </a:r>
            <a:endParaRPr lang="en-US" sz="1361" dirty="0"/>
          </a:p>
        </p:txBody>
      </p:sp>
      <p:pic>
        <p:nvPicPr>
          <p:cNvPr id="10" name="Image 3" descr="preencoded.png">    </p:cNvPr>
          <p:cNvPicPr>
            <a:picLocks noChangeAspect="1"/>
          </p:cNvPicPr>
          <p:nvPr/>
        </p:nvPicPr>
        <p:blipFill>
          <a:blip r:embed="rId4"/>
          <a:stretch>
            <a:fillRect/>
          </a:stretch>
        </p:blipFill>
        <p:spPr>
          <a:xfrm>
            <a:off x="6091238" y="4010025"/>
            <a:ext cx="864037" cy="1548765"/>
          </a:xfrm>
          <a:prstGeom prst="rect">
            <a:avLst/>
          </a:prstGeom>
        </p:spPr>
      </p:pic>
      <p:sp>
        <p:nvSpPr>
          <p:cNvPr id="11" name="Text 5"/>
          <p:cNvSpPr/>
          <p:nvPr/>
        </p:nvSpPr>
        <p:spPr>
          <a:xfrm>
            <a:off x="7214473" y="4182785"/>
            <a:ext cx="3519845" cy="269915"/>
          </a:xfrm>
          <a:prstGeom prst="rect">
            <a:avLst/>
          </a:prstGeom>
          <a:noFill/>
          <a:ln/>
        </p:spPr>
        <p:txBody>
          <a:bodyPr wrap="none" rtlCol="0" anchor="t"/>
          <a:lstStyle/>
          <a:p>
            <a:pPr algn="l" indent="0" marL="0">
              <a:lnSpc>
                <a:spcPts val="2126"/>
              </a:lnSpc>
              <a:buNone/>
            </a:pPr>
            <a:r>
              <a:rPr lang="en-US" sz="1701" b="1" dirty="0">
                <a:solidFill>
                  <a:srgbClr val="333F70"/>
                </a:solidFill>
                <a:latin typeface="Unbounded" pitchFamily="34" charset="0"/>
                <a:ea typeface="Unbounded" pitchFamily="34" charset="-122"/>
                <a:cs typeface="Unbounded" pitchFamily="34" charset="-120"/>
              </a:rPr>
              <a:t>Blood Pressure Variations</a:t>
            </a:r>
            <a:endParaRPr lang="en-US" sz="1701" dirty="0"/>
          </a:p>
        </p:txBody>
      </p:sp>
      <p:sp>
        <p:nvSpPr>
          <p:cNvPr id="12" name="Text 6"/>
          <p:cNvSpPr/>
          <p:nvPr/>
        </p:nvSpPr>
        <p:spPr>
          <a:xfrm>
            <a:off x="7214473" y="4556284"/>
            <a:ext cx="6811089" cy="829747"/>
          </a:xfrm>
          <a:prstGeom prst="rect">
            <a:avLst/>
          </a:prstGeom>
          <a:noFill/>
          <a:ln/>
        </p:spPr>
        <p:txBody>
          <a:bodyPr wrap="square" rtlCol="0" anchor="t"/>
          <a:lstStyle/>
          <a:p>
            <a:pPr algn="l" indent="0" marL="0">
              <a:lnSpc>
                <a:spcPts val="2177"/>
              </a:lnSpc>
              <a:buNone/>
            </a:pPr>
            <a:r>
              <a:rPr lang="en-US" sz="1361" dirty="0">
                <a:solidFill>
                  <a:srgbClr val="333F70"/>
                </a:solidFill>
                <a:latin typeface="Open Sans" pitchFamily="34" charset="0"/>
                <a:ea typeface="Open Sans" pitchFamily="34" charset="-122"/>
                <a:cs typeface="Open Sans" pitchFamily="34" charset="-120"/>
              </a:rPr>
              <a:t>Blood pressure readings also show a slight difference between genders, with males exhibiting higher average blood pressure. This reinforces the importance of gender-specific risk assessment for heart disease.</a:t>
            </a:r>
            <a:endParaRPr lang="en-US" sz="1361" dirty="0"/>
          </a:p>
        </p:txBody>
      </p:sp>
      <p:pic>
        <p:nvPicPr>
          <p:cNvPr id="13" name="Image 4" descr="preencoded.png">    </p:cNvPr>
          <p:cNvPicPr>
            <a:picLocks noChangeAspect="1"/>
          </p:cNvPicPr>
          <p:nvPr/>
        </p:nvPicPr>
        <p:blipFill>
          <a:blip r:embed="rId5"/>
          <a:stretch>
            <a:fillRect/>
          </a:stretch>
        </p:blipFill>
        <p:spPr>
          <a:xfrm>
            <a:off x="6091238" y="5558790"/>
            <a:ext cx="864037" cy="1548765"/>
          </a:xfrm>
          <a:prstGeom prst="rect">
            <a:avLst/>
          </a:prstGeom>
        </p:spPr>
      </p:pic>
      <p:sp>
        <p:nvSpPr>
          <p:cNvPr id="14" name="Text 7"/>
          <p:cNvSpPr/>
          <p:nvPr/>
        </p:nvSpPr>
        <p:spPr>
          <a:xfrm>
            <a:off x="7214473" y="5731550"/>
            <a:ext cx="2329815" cy="269915"/>
          </a:xfrm>
          <a:prstGeom prst="rect">
            <a:avLst/>
          </a:prstGeom>
          <a:noFill/>
          <a:ln/>
        </p:spPr>
        <p:txBody>
          <a:bodyPr wrap="none" rtlCol="0" anchor="t"/>
          <a:lstStyle/>
          <a:p>
            <a:pPr algn="l" indent="0" marL="0">
              <a:lnSpc>
                <a:spcPts val="2126"/>
              </a:lnSpc>
              <a:buNone/>
            </a:pPr>
            <a:r>
              <a:rPr lang="en-US" sz="1701" b="1" dirty="0">
                <a:solidFill>
                  <a:srgbClr val="333F70"/>
                </a:solidFill>
                <a:latin typeface="Unbounded" pitchFamily="34" charset="0"/>
                <a:ea typeface="Unbounded" pitchFamily="34" charset="-122"/>
                <a:cs typeface="Unbounded" pitchFamily="34" charset="-120"/>
              </a:rPr>
              <a:t>Thalenium Levels</a:t>
            </a:r>
            <a:endParaRPr lang="en-US" sz="1701" dirty="0"/>
          </a:p>
        </p:txBody>
      </p:sp>
      <p:sp>
        <p:nvSpPr>
          <p:cNvPr id="15" name="Text 8"/>
          <p:cNvSpPr/>
          <p:nvPr/>
        </p:nvSpPr>
        <p:spPr>
          <a:xfrm>
            <a:off x="7214473" y="6105049"/>
            <a:ext cx="6811089" cy="829747"/>
          </a:xfrm>
          <a:prstGeom prst="rect">
            <a:avLst/>
          </a:prstGeom>
          <a:noFill/>
          <a:ln/>
        </p:spPr>
        <p:txBody>
          <a:bodyPr wrap="square" rtlCol="0" anchor="t"/>
          <a:lstStyle/>
          <a:p>
            <a:pPr algn="l" indent="0" marL="0">
              <a:lnSpc>
                <a:spcPts val="2177"/>
              </a:lnSpc>
              <a:buNone/>
            </a:pPr>
            <a:r>
              <a:rPr lang="en-US" sz="1361" dirty="0">
                <a:solidFill>
                  <a:srgbClr val="333F70"/>
                </a:solidFill>
                <a:latin typeface="Open Sans" pitchFamily="34" charset="0"/>
                <a:ea typeface="Open Sans" pitchFamily="34" charset="-122"/>
                <a:cs typeface="Open Sans" pitchFamily="34" charset="-120"/>
              </a:rPr>
              <a:t>Thalenium, a marker of blood flow, shows a noticeable difference between genders. While the average thalenium level is slightly lower for females, further research is needed to fully understand the implications for heart health.</a:t>
            </a:r>
            <a:endParaRPr lang="en-US" sz="1361" dirty="0"/>
          </a:p>
        </p:txBody>
      </p:sp>
      <p:pic>
        <p:nvPicPr>
          <p:cNvPr id="16"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329851"/>
          </a:xfrm>
          <a:prstGeom prst="rect">
            <a:avLst/>
          </a:prstGeom>
          <a:solidFill>
            <a:srgbClr val="FFFFFF"/>
          </a:solidFill>
          <a:ln/>
        </p:spPr>
      </p:sp>
      <p:sp>
        <p:nvSpPr>
          <p:cNvPr id="4" name="Text 2"/>
          <p:cNvSpPr/>
          <p:nvPr/>
        </p:nvSpPr>
        <p:spPr>
          <a:xfrm>
            <a:off x="1475065" y="587931"/>
            <a:ext cx="11680150" cy="1336358"/>
          </a:xfrm>
          <a:prstGeom prst="rect">
            <a:avLst/>
          </a:prstGeom>
          <a:noFill/>
          <a:ln/>
        </p:spPr>
        <p:txBody>
          <a:bodyPr wrap="square" rtlCol="0" anchor="t"/>
          <a:lstStyle/>
          <a:p>
            <a:pPr indent="0" marL="0">
              <a:lnSpc>
                <a:spcPts val="5261"/>
              </a:lnSpc>
              <a:buNone/>
            </a:pPr>
            <a:r>
              <a:rPr lang="en-US" sz="4209" b="1" dirty="0">
                <a:solidFill>
                  <a:srgbClr val="333F70"/>
                </a:solidFill>
                <a:latin typeface="Unbounded" pitchFamily="34" charset="0"/>
                <a:ea typeface="Unbounded" pitchFamily="34" charset="-122"/>
                <a:cs typeface="Unbounded" pitchFamily="34" charset="-120"/>
              </a:rPr>
              <a:t>Age Distribution and Heart Disease</a:t>
            </a:r>
            <a:endParaRPr lang="en-US" sz="4209" dirty="0"/>
          </a:p>
        </p:txBody>
      </p:sp>
      <p:pic>
        <p:nvPicPr>
          <p:cNvPr id="5" name="Image 0" descr="preencoded.png">    </p:cNvPr>
          <p:cNvPicPr>
            <a:picLocks noChangeAspect="1"/>
          </p:cNvPicPr>
          <p:nvPr/>
        </p:nvPicPr>
        <p:blipFill>
          <a:blip r:embed="rId1"/>
          <a:stretch>
            <a:fillRect/>
          </a:stretch>
        </p:blipFill>
        <p:spPr>
          <a:xfrm>
            <a:off x="1475065" y="2351842"/>
            <a:ext cx="3679627" cy="2274094"/>
          </a:xfrm>
          <a:prstGeom prst="rect">
            <a:avLst/>
          </a:prstGeom>
        </p:spPr>
      </p:pic>
      <p:sp>
        <p:nvSpPr>
          <p:cNvPr id="6" name="Text 3"/>
          <p:cNvSpPr/>
          <p:nvPr/>
        </p:nvSpPr>
        <p:spPr>
          <a:xfrm>
            <a:off x="1475065" y="4893112"/>
            <a:ext cx="3413760" cy="334089"/>
          </a:xfrm>
          <a:prstGeom prst="rect">
            <a:avLst/>
          </a:prstGeom>
          <a:noFill/>
          <a:ln/>
        </p:spPr>
        <p:txBody>
          <a:bodyPr wrap="none" rtlCol="0" anchor="t"/>
          <a:lstStyle/>
          <a:p>
            <a:pPr algn="l" indent="0" marL="0">
              <a:lnSpc>
                <a:spcPts val="2631"/>
              </a:lnSpc>
              <a:buNone/>
            </a:pPr>
            <a:r>
              <a:rPr lang="en-US" sz="2105" b="1" dirty="0">
                <a:solidFill>
                  <a:srgbClr val="333F70"/>
                </a:solidFill>
                <a:latin typeface="Unbounded" pitchFamily="34" charset="0"/>
                <a:ea typeface="Unbounded" pitchFamily="34" charset="-122"/>
                <a:cs typeface="Unbounded" pitchFamily="34" charset="-120"/>
              </a:rPr>
              <a:t>Age as a Risk Factor</a:t>
            </a:r>
            <a:endParaRPr lang="en-US" sz="2105" dirty="0"/>
          </a:p>
        </p:txBody>
      </p:sp>
      <p:sp>
        <p:nvSpPr>
          <p:cNvPr id="7" name="Text 4"/>
          <p:cNvSpPr/>
          <p:nvPr/>
        </p:nvSpPr>
        <p:spPr>
          <a:xfrm>
            <a:off x="1475065" y="5355431"/>
            <a:ext cx="3679627" cy="1710333"/>
          </a:xfrm>
          <a:prstGeom prst="rect">
            <a:avLst/>
          </a:prstGeom>
          <a:noFill/>
          <a:ln/>
        </p:spPr>
        <p:txBody>
          <a:bodyPr wrap="square" rtlCol="0" anchor="t"/>
          <a:lstStyle/>
          <a:p>
            <a:pPr algn="l" indent="0" marL="0">
              <a:lnSpc>
                <a:spcPts val="2694"/>
              </a:lnSpc>
              <a:buNone/>
            </a:pPr>
            <a:r>
              <a:rPr lang="en-US" sz="1684" dirty="0">
                <a:solidFill>
                  <a:srgbClr val="333F70"/>
                </a:solidFill>
                <a:latin typeface="Open Sans" pitchFamily="34" charset="0"/>
                <a:ea typeface="Open Sans" pitchFamily="34" charset="-122"/>
                <a:cs typeface="Open Sans" pitchFamily="34" charset="-120"/>
              </a:rPr>
              <a:t>This visualization demonstrates the clear relationship between age and the risk of heart disease. As individuals age, the prevalence of heart disease increases.</a:t>
            </a:r>
            <a:endParaRPr lang="en-US" sz="1684" dirty="0"/>
          </a:p>
        </p:txBody>
      </p:sp>
      <p:pic>
        <p:nvPicPr>
          <p:cNvPr id="8" name="Image 1" descr="preencoded.png">    </p:cNvPr>
          <p:cNvPicPr>
            <a:picLocks noChangeAspect="1"/>
          </p:cNvPicPr>
          <p:nvPr/>
        </p:nvPicPr>
        <p:blipFill>
          <a:blip r:embed="rId2"/>
          <a:stretch>
            <a:fillRect/>
          </a:stretch>
        </p:blipFill>
        <p:spPr>
          <a:xfrm>
            <a:off x="5475327" y="2351842"/>
            <a:ext cx="3679627" cy="2274094"/>
          </a:xfrm>
          <a:prstGeom prst="rect">
            <a:avLst/>
          </a:prstGeom>
        </p:spPr>
      </p:pic>
      <p:sp>
        <p:nvSpPr>
          <p:cNvPr id="9" name="Text 5"/>
          <p:cNvSpPr/>
          <p:nvPr/>
        </p:nvSpPr>
        <p:spPr>
          <a:xfrm>
            <a:off x="5475327" y="4893112"/>
            <a:ext cx="3679627" cy="668179"/>
          </a:xfrm>
          <a:prstGeom prst="rect">
            <a:avLst/>
          </a:prstGeom>
          <a:noFill/>
          <a:ln/>
        </p:spPr>
        <p:txBody>
          <a:bodyPr wrap="square" rtlCol="0" anchor="t"/>
          <a:lstStyle/>
          <a:p>
            <a:pPr algn="l" indent="0" marL="0">
              <a:lnSpc>
                <a:spcPts val="2631"/>
              </a:lnSpc>
              <a:buNone/>
            </a:pPr>
            <a:r>
              <a:rPr lang="en-US" sz="2105" b="1" dirty="0">
                <a:solidFill>
                  <a:srgbClr val="333F70"/>
                </a:solidFill>
                <a:latin typeface="Unbounded" pitchFamily="34" charset="0"/>
                <a:ea typeface="Unbounded" pitchFamily="34" charset="-122"/>
                <a:cs typeface="Unbounded" pitchFamily="34" charset="-120"/>
              </a:rPr>
              <a:t>Understanding the Dynamics</a:t>
            </a:r>
            <a:endParaRPr lang="en-US" sz="2105" dirty="0"/>
          </a:p>
        </p:txBody>
      </p:sp>
      <p:sp>
        <p:nvSpPr>
          <p:cNvPr id="10" name="Text 6"/>
          <p:cNvSpPr/>
          <p:nvPr/>
        </p:nvSpPr>
        <p:spPr>
          <a:xfrm>
            <a:off x="5475327" y="5689521"/>
            <a:ext cx="3679627" cy="2052399"/>
          </a:xfrm>
          <a:prstGeom prst="rect">
            <a:avLst/>
          </a:prstGeom>
          <a:noFill/>
          <a:ln/>
        </p:spPr>
        <p:txBody>
          <a:bodyPr wrap="square" rtlCol="0" anchor="t"/>
          <a:lstStyle/>
          <a:p>
            <a:pPr algn="l" indent="0" marL="0">
              <a:lnSpc>
                <a:spcPts val="2694"/>
              </a:lnSpc>
              <a:buNone/>
            </a:pPr>
            <a:r>
              <a:rPr lang="en-US" sz="1684" dirty="0">
                <a:solidFill>
                  <a:srgbClr val="333F70"/>
                </a:solidFill>
                <a:latin typeface="Open Sans" pitchFamily="34" charset="0"/>
                <a:ea typeface="Open Sans" pitchFamily="34" charset="-122"/>
                <a:cs typeface="Open Sans" pitchFamily="34" charset="-120"/>
              </a:rPr>
              <a:t>With age, physiological changes occur in the body, potentially leading to increased susceptibility to heart disease. This underscores the need for age-appropriate preventive measures.</a:t>
            </a:r>
            <a:endParaRPr lang="en-US" sz="1684" dirty="0"/>
          </a:p>
        </p:txBody>
      </p:sp>
      <p:pic>
        <p:nvPicPr>
          <p:cNvPr id="11" name="Image 2" descr="preencoded.png">    </p:cNvPr>
          <p:cNvPicPr>
            <a:picLocks noChangeAspect="1"/>
          </p:cNvPicPr>
          <p:nvPr/>
        </p:nvPicPr>
        <p:blipFill>
          <a:blip r:embed="rId3"/>
          <a:stretch>
            <a:fillRect/>
          </a:stretch>
        </p:blipFill>
        <p:spPr>
          <a:xfrm>
            <a:off x="9475589" y="2351842"/>
            <a:ext cx="3679627" cy="2274094"/>
          </a:xfrm>
          <a:prstGeom prst="rect">
            <a:avLst/>
          </a:prstGeom>
        </p:spPr>
      </p:pic>
      <p:sp>
        <p:nvSpPr>
          <p:cNvPr id="12" name="Text 7"/>
          <p:cNvSpPr/>
          <p:nvPr/>
        </p:nvSpPr>
        <p:spPr>
          <a:xfrm>
            <a:off x="9475589" y="4893112"/>
            <a:ext cx="3679627" cy="668179"/>
          </a:xfrm>
          <a:prstGeom prst="rect">
            <a:avLst/>
          </a:prstGeom>
          <a:noFill/>
          <a:ln/>
        </p:spPr>
        <p:txBody>
          <a:bodyPr wrap="square" rtlCol="0" anchor="t"/>
          <a:lstStyle/>
          <a:p>
            <a:pPr algn="l" indent="0" marL="0">
              <a:lnSpc>
                <a:spcPts val="2631"/>
              </a:lnSpc>
              <a:buNone/>
            </a:pPr>
            <a:r>
              <a:rPr lang="en-US" sz="2105" b="1" dirty="0">
                <a:solidFill>
                  <a:srgbClr val="333F70"/>
                </a:solidFill>
                <a:latin typeface="Unbounded" pitchFamily="34" charset="0"/>
                <a:ea typeface="Unbounded" pitchFamily="34" charset="-122"/>
                <a:cs typeface="Unbounded" pitchFamily="34" charset="-120"/>
              </a:rPr>
              <a:t>Implications for Public Health</a:t>
            </a:r>
            <a:endParaRPr lang="en-US" sz="2105" dirty="0"/>
          </a:p>
        </p:txBody>
      </p:sp>
      <p:sp>
        <p:nvSpPr>
          <p:cNvPr id="13" name="Text 8"/>
          <p:cNvSpPr/>
          <p:nvPr/>
        </p:nvSpPr>
        <p:spPr>
          <a:xfrm>
            <a:off x="9475589" y="5689521"/>
            <a:ext cx="3679627" cy="1710333"/>
          </a:xfrm>
          <a:prstGeom prst="rect">
            <a:avLst/>
          </a:prstGeom>
          <a:noFill/>
          <a:ln/>
        </p:spPr>
        <p:txBody>
          <a:bodyPr wrap="square" rtlCol="0" anchor="t"/>
          <a:lstStyle/>
          <a:p>
            <a:pPr algn="l" indent="0" marL="0">
              <a:lnSpc>
                <a:spcPts val="2694"/>
              </a:lnSpc>
              <a:buNone/>
            </a:pPr>
            <a:r>
              <a:rPr lang="en-US" sz="1684" dirty="0">
                <a:solidFill>
                  <a:srgbClr val="333F70"/>
                </a:solidFill>
                <a:latin typeface="Open Sans" pitchFamily="34" charset="0"/>
                <a:ea typeface="Open Sans" pitchFamily="34" charset="-122"/>
                <a:cs typeface="Open Sans" pitchFamily="34" charset="-120"/>
              </a:rPr>
              <a:t>This data highlights the importance of public health initiatives targeting older adults to promote heart-healthy behaviors and early detection of heart disease.</a:t>
            </a:r>
            <a:endParaRPr lang="en-US" sz="1684"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091238" y="629603"/>
            <a:ext cx="7934325" cy="1080135"/>
          </a:xfrm>
          <a:prstGeom prst="rect">
            <a:avLst/>
          </a:prstGeom>
          <a:noFill/>
          <a:ln/>
        </p:spPr>
        <p:txBody>
          <a:bodyPr wrap="square" rtlCol="0" anchor="t"/>
          <a:lstStyle/>
          <a:p>
            <a:pPr indent="0" marL="0">
              <a:lnSpc>
                <a:spcPts val="4253"/>
              </a:lnSpc>
              <a:buNone/>
            </a:pPr>
            <a:r>
              <a:rPr lang="en-US" sz="3402" b="1" dirty="0">
                <a:solidFill>
                  <a:srgbClr val="333F70"/>
                </a:solidFill>
                <a:latin typeface="Unbounded" pitchFamily="34" charset="0"/>
                <a:ea typeface="Unbounded" pitchFamily="34" charset="-122"/>
                <a:cs typeface="Unbounded" pitchFamily="34" charset="-120"/>
              </a:rPr>
              <a:t>Max Heart Rate and Heart Disease</a:t>
            </a:r>
            <a:endParaRPr lang="en-US" sz="3402" dirty="0"/>
          </a:p>
        </p:txBody>
      </p:sp>
      <p:pic>
        <p:nvPicPr>
          <p:cNvPr id="6" name="Image 1" descr="preencoded.png">    </p:cNvPr>
          <p:cNvPicPr>
            <a:picLocks noChangeAspect="1"/>
          </p:cNvPicPr>
          <p:nvPr/>
        </p:nvPicPr>
        <p:blipFill>
          <a:blip r:embed="rId2"/>
          <a:stretch>
            <a:fillRect/>
          </a:stretch>
        </p:blipFill>
        <p:spPr>
          <a:xfrm>
            <a:off x="6091238" y="1968937"/>
            <a:ext cx="431959" cy="431959"/>
          </a:xfrm>
          <a:prstGeom prst="rect">
            <a:avLst/>
          </a:prstGeom>
        </p:spPr>
      </p:pic>
      <p:sp>
        <p:nvSpPr>
          <p:cNvPr id="7" name="Text 3"/>
          <p:cNvSpPr/>
          <p:nvPr/>
        </p:nvSpPr>
        <p:spPr>
          <a:xfrm>
            <a:off x="6091238" y="2573655"/>
            <a:ext cx="3129558" cy="269915"/>
          </a:xfrm>
          <a:prstGeom prst="rect">
            <a:avLst/>
          </a:prstGeom>
          <a:noFill/>
          <a:ln/>
        </p:spPr>
        <p:txBody>
          <a:bodyPr wrap="none" rtlCol="0" anchor="t"/>
          <a:lstStyle/>
          <a:p>
            <a:pPr algn="l" indent="0" marL="0">
              <a:lnSpc>
                <a:spcPts val="2126"/>
              </a:lnSpc>
              <a:buNone/>
            </a:pPr>
            <a:r>
              <a:rPr lang="en-US" sz="1701" b="1" dirty="0">
                <a:solidFill>
                  <a:srgbClr val="333F70"/>
                </a:solidFill>
                <a:latin typeface="Unbounded" pitchFamily="34" charset="0"/>
                <a:ea typeface="Unbounded" pitchFamily="34" charset="-122"/>
                <a:cs typeface="Unbounded" pitchFamily="34" charset="-120"/>
              </a:rPr>
              <a:t>Max Heart Rate Trends</a:t>
            </a:r>
            <a:endParaRPr lang="en-US" sz="1701" dirty="0"/>
          </a:p>
        </p:txBody>
      </p:sp>
      <p:sp>
        <p:nvSpPr>
          <p:cNvPr id="8" name="Text 4"/>
          <p:cNvSpPr/>
          <p:nvPr/>
        </p:nvSpPr>
        <p:spPr>
          <a:xfrm>
            <a:off x="6091238" y="2947154"/>
            <a:ext cx="7934325" cy="553164"/>
          </a:xfrm>
          <a:prstGeom prst="rect">
            <a:avLst/>
          </a:prstGeom>
          <a:noFill/>
          <a:ln/>
        </p:spPr>
        <p:txBody>
          <a:bodyPr wrap="square" rtlCol="0" anchor="t"/>
          <a:lstStyle/>
          <a:p>
            <a:pPr algn="l" indent="0" marL="0">
              <a:lnSpc>
                <a:spcPts val="2177"/>
              </a:lnSpc>
              <a:buNone/>
            </a:pPr>
            <a:r>
              <a:rPr lang="en-US" sz="1361" dirty="0">
                <a:solidFill>
                  <a:srgbClr val="333F70"/>
                </a:solidFill>
                <a:latin typeface="Open Sans" pitchFamily="34" charset="0"/>
                <a:ea typeface="Open Sans" pitchFamily="34" charset="-122"/>
                <a:cs typeface="Open Sans" pitchFamily="34" charset="-120"/>
              </a:rPr>
              <a:t>This visualization reveals a trend between heart disease and maximum heart rate. Individuals with lower maximum heart rate are more likely to have heart disease.</a:t>
            </a:r>
            <a:endParaRPr lang="en-US" sz="1361" dirty="0"/>
          </a:p>
        </p:txBody>
      </p:sp>
      <p:pic>
        <p:nvPicPr>
          <p:cNvPr id="9" name="Image 2" descr="preencoded.png">    </p:cNvPr>
          <p:cNvPicPr>
            <a:picLocks noChangeAspect="1"/>
          </p:cNvPicPr>
          <p:nvPr/>
        </p:nvPicPr>
        <p:blipFill>
          <a:blip r:embed="rId3"/>
          <a:stretch>
            <a:fillRect/>
          </a:stretch>
        </p:blipFill>
        <p:spPr>
          <a:xfrm>
            <a:off x="6091238" y="4018717"/>
            <a:ext cx="431959" cy="431959"/>
          </a:xfrm>
          <a:prstGeom prst="rect">
            <a:avLst/>
          </a:prstGeom>
        </p:spPr>
      </p:pic>
      <p:sp>
        <p:nvSpPr>
          <p:cNvPr id="10" name="Text 5"/>
          <p:cNvSpPr/>
          <p:nvPr/>
        </p:nvSpPr>
        <p:spPr>
          <a:xfrm>
            <a:off x="6091238" y="4623435"/>
            <a:ext cx="4171950" cy="269915"/>
          </a:xfrm>
          <a:prstGeom prst="rect">
            <a:avLst/>
          </a:prstGeom>
          <a:noFill/>
          <a:ln/>
        </p:spPr>
        <p:txBody>
          <a:bodyPr wrap="none" rtlCol="0" anchor="t"/>
          <a:lstStyle/>
          <a:p>
            <a:pPr algn="l" indent="0" marL="0">
              <a:lnSpc>
                <a:spcPts val="2126"/>
              </a:lnSpc>
              <a:buNone/>
            </a:pPr>
            <a:r>
              <a:rPr lang="en-US" sz="1701" b="1" dirty="0">
                <a:solidFill>
                  <a:srgbClr val="333F70"/>
                </a:solidFill>
                <a:latin typeface="Unbounded" pitchFamily="34" charset="0"/>
                <a:ea typeface="Unbounded" pitchFamily="34" charset="-122"/>
                <a:cs typeface="Unbounded" pitchFamily="34" charset="-120"/>
              </a:rPr>
              <a:t>Understanding the Connection</a:t>
            </a:r>
            <a:endParaRPr lang="en-US" sz="1701" dirty="0"/>
          </a:p>
        </p:txBody>
      </p:sp>
      <p:sp>
        <p:nvSpPr>
          <p:cNvPr id="11" name="Text 6"/>
          <p:cNvSpPr/>
          <p:nvPr/>
        </p:nvSpPr>
        <p:spPr>
          <a:xfrm>
            <a:off x="6091238" y="4996934"/>
            <a:ext cx="7934325" cy="553164"/>
          </a:xfrm>
          <a:prstGeom prst="rect">
            <a:avLst/>
          </a:prstGeom>
          <a:noFill/>
          <a:ln/>
        </p:spPr>
        <p:txBody>
          <a:bodyPr wrap="square" rtlCol="0" anchor="t"/>
          <a:lstStyle/>
          <a:p>
            <a:pPr algn="l" indent="0" marL="0">
              <a:lnSpc>
                <a:spcPts val="2177"/>
              </a:lnSpc>
              <a:buNone/>
            </a:pPr>
            <a:r>
              <a:rPr lang="en-US" sz="1361" dirty="0">
                <a:solidFill>
                  <a:srgbClr val="333F70"/>
                </a:solidFill>
                <a:latin typeface="Open Sans" pitchFamily="34" charset="0"/>
                <a:ea typeface="Open Sans" pitchFamily="34" charset="-122"/>
                <a:cs typeface="Open Sans" pitchFamily="34" charset="-120"/>
              </a:rPr>
              <a:t>A lower maximum heart rate could indicate underlying cardiovascular issues that increase the risk of heart disease. It's a crucial indicator for heart health assessment.</a:t>
            </a:r>
            <a:endParaRPr lang="en-US" sz="1361" dirty="0"/>
          </a:p>
        </p:txBody>
      </p:sp>
      <p:pic>
        <p:nvPicPr>
          <p:cNvPr id="12" name="Image 3" descr="preencoded.png">    </p:cNvPr>
          <p:cNvPicPr>
            <a:picLocks noChangeAspect="1"/>
          </p:cNvPicPr>
          <p:nvPr/>
        </p:nvPicPr>
        <p:blipFill>
          <a:blip r:embed="rId4"/>
          <a:stretch>
            <a:fillRect/>
          </a:stretch>
        </p:blipFill>
        <p:spPr>
          <a:xfrm>
            <a:off x="6091238" y="6068497"/>
            <a:ext cx="431959" cy="431959"/>
          </a:xfrm>
          <a:prstGeom prst="rect">
            <a:avLst/>
          </a:prstGeom>
        </p:spPr>
      </p:pic>
      <p:sp>
        <p:nvSpPr>
          <p:cNvPr id="13" name="Text 7"/>
          <p:cNvSpPr/>
          <p:nvPr/>
        </p:nvSpPr>
        <p:spPr>
          <a:xfrm>
            <a:off x="6091238" y="6673215"/>
            <a:ext cx="2733318" cy="269915"/>
          </a:xfrm>
          <a:prstGeom prst="rect">
            <a:avLst/>
          </a:prstGeom>
          <a:noFill/>
          <a:ln/>
        </p:spPr>
        <p:txBody>
          <a:bodyPr wrap="none" rtlCol="0" anchor="t"/>
          <a:lstStyle/>
          <a:p>
            <a:pPr algn="l" indent="0" marL="0">
              <a:lnSpc>
                <a:spcPts val="2126"/>
              </a:lnSpc>
              <a:buNone/>
            </a:pPr>
            <a:r>
              <a:rPr lang="en-US" sz="1701" b="1" dirty="0">
                <a:solidFill>
                  <a:srgbClr val="333F70"/>
                </a:solidFill>
                <a:latin typeface="Unbounded" pitchFamily="34" charset="0"/>
                <a:ea typeface="Unbounded" pitchFamily="34" charset="-122"/>
                <a:cs typeface="Unbounded" pitchFamily="34" charset="-120"/>
              </a:rPr>
              <a:t>Clinical Implications</a:t>
            </a:r>
            <a:endParaRPr lang="en-US" sz="1701" dirty="0"/>
          </a:p>
        </p:txBody>
      </p:sp>
      <p:sp>
        <p:nvSpPr>
          <p:cNvPr id="14" name="Text 8"/>
          <p:cNvSpPr/>
          <p:nvPr/>
        </p:nvSpPr>
        <p:spPr>
          <a:xfrm>
            <a:off x="6091238" y="7046714"/>
            <a:ext cx="7934325" cy="553164"/>
          </a:xfrm>
          <a:prstGeom prst="rect">
            <a:avLst/>
          </a:prstGeom>
          <a:noFill/>
          <a:ln/>
        </p:spPr>
        <p:txBody>
          <a:bodyPr wrap="square" rtlCol="0" anchor="t"/>
          <a:lstStyle/>
          <a:p>
            <a:pPr algn="l" indent="0" marL="0">
              <a:lnSpc>
                <a:spcPts val="2177"/>
              </a:lnSpc>
              <a:buNone/>
            </a:pPr>
            <a:r>
              <a:rPr lang="en-US" sz="1361" dirty="0">
                <a:solidFill>
                  <a:srgbClr val="333F70"/>
                </a:solidFill>
                <a:latin typeface="Open Sans" pitchFamily="34" charset="0"/>
                <a:ea typeface="Open Sans" pitchFamily="34" charset="-122"/>
                <a:cs typeface="Open Sans" pitchFamily="34" charset="-120"/>
              </a:rPr>
              <a:t>Measuring maximum heart rate can be a valuable tool for identifying individuals at higher risk of heart disease, facilitating early intervention and preventive strategies.</a:t>
            </a:r>
            <a:endParaRPr lang="en-US" sz="1361"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1905000" y="3329940"/>
            <a:ext cx="1676400" cy="1569720"/>
          </a:xfrm>
          <a:prstGeom prst="rect">
            <a:avLst/>
          </a:prstGeom>
        </p:spPr>
      </p:pic>
      <p:sp>
        <p:nvSpPr>
          <p:cNvPr id="6" name="Text 2"/>
          <p:cNvSpPr/>
          <p:nvPr/>
        </p:nvSpPr>
        <p:spPr>
          <a:xfrm>
            <a:off x="6091238" y="926306"/>
            <a:ext cx="7934325" cy="1080135"/>
          </a:xfrm>
          <a:prstGeom prst="rect">
            <a:avLst/>
          </a:prstGeom>
          <a:noFill/>
          <a:ln/>
        </p:spPr>
        <p:txBody>
          <a:bodyPr wrap="square" rtlCol="0" anchor="t"/>
          <a:lstStyle/>
          <a:p>
            <a:pPr indent="0" marL="0">
              <a:lnSpc>
                <a:spcPts val="4253"/>
              </a:lnSpc>
              <a:buNone/>
            </a:pPr>
            <a:r>
              <a:rPr lang="en-US" sz="3402" b="1" dirty="0">
                <a:solidFill>
                  <a:srgbClr val="333F70"/>
                </a:solidFill>
                <a:latin typeface="Unbounded" pitchFamily="34" charset="0"/>
                <a:ea typeface="Unbounded" pitchFamily="34" charset="-122"/>
                <a:cs typeface="Unbounded" pitchFamily="34" charset="-120"/>
              </a:rPr>
              <a:t>Chest Pain and Heart Disease</a:t>
            </a:r>
            <a:endParaRPr lang="en-US" sz="3402" dirty="0"/>
          </a:p>
        </p:txBody>
      </p:sp>
      <p:sp>
        <p:nvSpPr>
          <p:cNvPr id="7" name="Shape 3"/>
          <p:cNvSpPr/>
          <p:nvPr/>
        </p:nvSpPr>
        <p:spPr>
          <a:xfrm>
            <a:off x="6091238" y="2265640"/>
            <a:ext cx="7934325" cy="1564005"/>
          </a:xfrm>
          <a:prstGeom prst="roundRect">
            <a:avLst>
              <a:gd name="adj" fmla="val 4641"/>
            </a:avLst>
          </a:prstGeom>
          <a:solidFill>
            <a:srgbClr val="D6F5EE"/>
          </a:solidFill>
          <a:ln w="7620">
            <a:solidFill>
              <a:srgbClr val="BCDBD4"/>
            </a:solidFill>
            <a:prstDash val="solid"/>
          </a:ln>
        </p:spPr>
      </p:sp>
      <p:sp>
        <p:nvSpPr>
          <p:cNvPr id="8" name="Text 4"/>
          <p:cNvSpPr/>
          <p:nvPr/>
        </p:nvSpPr>
        <p:spPr>
          <a:xfrm>
            <a:off x="6271617" y="2446020"/>
            <a:ext cx="3477697" cy="269915"/>
          </a:xfrm>
          <a:prstGeom prst="rect">
            <a:avLst/>
          </a:prstGeom>
          <a:noFill/>
          <a:ln/>
        </p:spPr>
        <p:txBody>
          <a:bodyPr wrap="none" rtlCol="0" anchor="t"/>
          <a:lstStyle/>
          <a:p>
            <a:pPr indent="0" marL="0">
              <a:lnSpc>
                <a:spcPts val="2126"/>
              </a:lnSpc>
              <a:buNone/>
            </a:pPr>
            <a:r>
              <a:rPr lang="en-US" sz="1701" b="1" dirty="0">
                <a:solidFill>
                  <a:srgbClr val="333F70"/>
                </a:solidFill>
                <a:latin typeface="Unbounded" pitchFamily="34" charset="0"/>
                <a:ea typeface="Unbounded" pitchFamily="34" charset="-122"/>
                <a:cs typeface="Unbounded" pitchFamily="34" charset="-120"/>
              </a:rPr>
              <a:t>Chest Pain as a Symptom</a:t>
            </a:r>
            <a:endParaRPr lang="en-US" sz="1701" dirty="0"/>
          </a:p>
        </p:txBody>
      </p:sp>
      <p:sp>
        <p:nvSpPr>
          <p:cNvPr id="9" name="Text 5"/>
          <p:cNvSpPr/>
          <p:nvPr/>
        </p:nvSpPr>
        <p:spPr>
          <a:xfrm>
            <a:off x="6271617" y="2819519"/>
            <a:ext cx="7573566" cy="829747"/>
          </a:xfrm>
          <a:prstGeom prst="rect">
            <a:avLst/>
          </a:prstGeom>
          <a:noFill/>
          <a:ln/>
        </p:spPr>
        <p:txBody>
          <a:bodyPr wrap="square" rtlCol="0" anchor="t"/>
          <a:lstStyle/>
          <a:p>
            <a:pPr indent="0" marL="0">
              <a:lnSpc>
                <a:spcPts val="2177"/>
              </a:lnSpc>
              <a:buNone/>
            </a:pPr>
            <a:r>
              <a:rPr lang="en-US" sz="1361" dirty="0">
                <a:solidFill>
                  <a:srgbClr val="333F70"/>
                </a:solidFill>
                <a:latin typeface="Open Sans" pitchFamily="34" charset="0"/>
                <a:ea typeface="Open Sans" pitchFamily="34" charset="-122"/>
                <a:cs typeface="Open Sans" pitchFamily="34" charset="-120"/>
              </a:rPr>
              <a:t>Chest pain is a common symptom associated with heart disease. Analyzing the frequency of chest pain experienced by individuals with and without heart disease provides valuable insights into its diagnostic significance.</a:t>
            </a:r>
            <a:endParaRPr lang="en-US" sz="1361" dirty="0"/>
          </a:p>
        </p:txBody>
      </p:sp>
      <p:sp>
        <p:nvSpPr>
          <p:cNvPr id="10" name="Shape 6"/>
          <p:cNvSpPr/>
          <p:nvPr/>
        </p:nvSpPr>
        <p:spPr>
          <a:xfrm>
            <a:off x="6091238" y="4002405"/>
            <a:ext cx="7934325" cy="1564005"/>
          </a:xfrm>
          <a:prstGeom prst="roundRect">
            <a:avLst>
              <a:gd name="adj" fmla="val 4641"/>
            </a:avLst>
          </a:prstGeom>
          <a:solidFill>
            <a:srgbClr val="D6F5EE"/>
          </a:solidFill>
          <a:ln w="7620">
            <a:solidFill>
              <a:srgbClr val="BCDBD4"/>
            </a:solidFill>
            <a:prstDash val="solid"/>
          </a:ln>
        </p:spPr>
      </p:sp>
      <p:sp>
        <p:nvSpPr>
          <p:cNvPr id="11" name="Text 7"/>
          <p:cNvSpPr/>
          <p:nvPr/>
        </p:nvSpPr>
        <p:spPr>
          <a:xfrm>
            <a:off x="6271617" y="4182785"/>
            <a:ext cx="4111585" cy="269915"/>
          </a:xfrm>
          <a:prstGeom prst="rect">
            <a:avLst/>
          </a:prstGeom>
          <a:noFill/>
          <a:ln/>
        </p:spPr>
        <p:txBody>
          <a:bodyPr wrap="none" rtlCol="0" anchor="t"/>
          <a:lstStyle/>
          <a:p>
            <a:pPr indent="0" marL="0">
              <a:lnSpc>
                <a:spcPts val="2126"/>
              </a:lnSpc>
              <a:buNone/>
            </a:pPr>
            <a:r>
              <a:rPr lang="en-US" sz="1701" b="1" dirty="0">
                <a:solidFill>
                  <a:srgbClr val="333F70"/>
                </a:solidFill>
                <a:latin typeface="Unbounded" pitchFamily="34" charset="0"/>
                <a:ea typeface="Unbounded" pitchFamily="34" charset="-122"/>
                <a:cs typeface="Unbounded" pitchFamily="34" charset="-120"/>
              </a:rPr>
              <a:t>Prevalence by Chest Pain Type</a:t>
            </a:r>
            <a:endParaRPr lang="en-US" sz="1701" dirty="0"/>
          </a:p>
        </p:txBody>
      </p:sp>
      <p:sp>
        <p:nvSpPr>
          <p:cNvPr id="12" name="Text 8"/>
          <p:cNvSpPr/>
          <p:nvPr/>
        </p:nvSpPr>
        <p:spPr>
          <a:xfrm>
            <a:off x="6271617" y="4556284"/>
            <a:ext cx="7573566" cy="829747"/>
          </a:xfrm>
          <a:prstGeom prst="rect">
            <a:avLst/>
          </a:prstGeom>
          <a:noFill/>
          <a:ln/>
        </p:spPr>
        <p:txBody>
          <a:bodyPr wrap="square" rtlCol="0" anchor="t"/>
          <a:lstStyle/>
          <a:p>
            <a:pPr indent="0" marL="0">
              <a:lnSpc>
                <a:spcPts val="2177"/>
              </a:lnSpc>
              <a:buNone/>
            </a:pPr>
            <a:r>
              <a:rPr lang="en-US" sz="1361" dirty="0">
                <a:solidFill>
                  <a:srgbClr val="333F70"/>
                </a:solidFill>
                <a:latin typeface="Open Sans" pitchFamily="34" charset="0"/>
                <a:ea typeface="Open Sans" pitchFamily="34" charset="-122"/>
                <a:cs typeface="Open Sans" pitchFamily="34" charset="-120"/>
              </a:rPr>
              <a:t>The data shows that the prevalence of heart disease is higher among individuals experiencing specific types of chest pain, such as non-anginal pain. This suggests a correlation between certain types of chest pain and heart disease.</a:t>
            </a:r>
            <a:endParaRPr lang="en-US" sz="1361" dirty="0"/>
          </a:p>
        </p:txBody>
      </p:sp>
      <p:sp>
        <p:nvSpPr>
          <p:cNvPr id="13" name="Shape 9"/>
          <p:cNvSpPr/>
          <p:nvPr/>
        </p:nvSpPr>
        <p:spPr>
          <a:xfrm>
            <a:off x="6091238" y="5739170"/>
            <a:ext cx="7934325" cy="1564005"/>
          </a:xfrm>
          <a:prstGeom prst="roundRect">
            <a:avLst>
              <a:gd name="adj" fmla="val 4641"/>
            </a:avLst>
          </a:prstGeom>
          <a:solidFill>
            <a:srgbClr val="D6F5EE"/>
          </a:solidFill>
          <a:ln w="7620">
            <a:solidFill>
              <a:srgbClr val="BCDBD4"/>
            </a:solidFill>
            <a:prstDash val="solid"/>
          </a:ln>
        </p:spPr>
      </p:sp>
      <p:sp>
        <p:nvSpPr>
          <p:cNvPr id="14" name="Text 10"/>
          <p:cNvSpPr/>
          <p:nvPr/>
        </p:nvSpPr>
        <p:spPr>
          <a:xfrm>
            <a:off x="6271617" y="5919549"/>
            <a:ext cx="2773918" cy="269915"/>
          </a:xfrm>
          <a:prstGeom prst="rect">
            <a:avLst/>
          </a:prstGeom>
          <a:noFill/>
          <a:ln/>
        </p:spPr>
        <p:txBody>
          <a:bodyPr wrap="none" rtlCol="0" anchor="t"/>
          <a:lstStyle/>
          <a:p>
            <a:pPr indent="0" marL="0">
              <a:lnSpc>
                <a:spcPts val="2126"/>
              </a:lnSpc>
              <a:buNone/>
            </a:pPr>
            <a:r>
              <a:rPr lang="en-US" sz="1701" b="1" dirty="0">
                <a:solidFill>
                  <a:srgbClr val="333F70"/>
                </a:solidFill>
                <a:latin typeface="Unbounded" pitchFamily="34" charset="0"/>
                <a:ea typeface="Unbounded" pitchFamily="34" charset="-122"/>
                <a:cs typeface="Unbounded" pitchFamily="34" charset="-120"/>
              </a:rPr>
              <a:t>Clinical Applications</a:t>
            </a:r>
            <a:endParaRPr lang="en-US" sz="1701" dirty="0"/>
          </a:p>
        </p:txBody>
      </p:sp>
      <p:sp>
        <p:nvSpPr>
          <p:cNvPr id="15" name="Text 11"/>
          <p:cNvSpPr/>
          <p:nvPr/>
        </p:nvSpPr>
        <p:spPr>
          <a:xfrm>
            <a:off x="6271617" y="6293048"/>
            <a:ext cx="7573566" cy="829747"/>
          </a:xfrm>
          <a:prstGeom prst="rect">
            <a:avLst/>
          </a:prstGeom>
          <a:noFill/>
          <a:ln/>
        </p:spPr>
        <p:txBody>
          <a:bodyPr wrap="square" rtlCol="0" anchor="t"/>
          <a:lstStyle/>
          <a:p>
            <a:pPr indent="0" marL="0">
              <a:lnSpc>
                <a:spcPts val="2177"/>
              </a:lnSpc>
              <a:buNone/>
            </a:pPr>
            <a:r>
              <a:rPr lang="en-US" sz="1361" dirty="0">
                <a:solidFill>
                  <a:srgbClr val="333F70"/>
                </a:solidFill>
                <a:latin typeface="Open Sans" pitchFamily="34" charset="0"/>
                <a:ea typeface="Open Sans" pitchFamily="34" charset="-122"/>
                <a:cs typeface="Open Sans" pitchFamily="34" charset="-120"/>
              </a:rPr>
              <a:t>These findings can guide healthcare professionals in evaluating chest pain complaints. The presence of specific chest pain types may warrant further investigation to assess the risk of heart disease.</a:t>
            </a:r>
            <a:endParaRPr lang="en-US" sz="1361" dirty="0"/>
          </a:p>
        </p:txBody>
      </p:sp>
      <p:pic>
        <p:nvPicPr>
          <p:cNvPr id="1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2024-08-06T14:58:46Z</dcterms:created>
  <dcterms:modified xsi:type="dcterms:W3CDTF">2024-08-06T14:58:46Z</dcterms:modified>
</cp:coreProperties>
</file>